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13"/>
  </p:notesMasterIdLst>
  <p:sldIdLst>
    <p:sldId id="256" r:id="rId2"/>
    <p:sldId id="263" r:id="rId3"/>
    <p:sldId id="257" r:id="rId4"/>
    <p:sldId id="259" r:id="rId5"/>
    <p:sldId id="258" r:id="rId6"/>
    <p:sldId id="260" r:id="rId7"/>
    <p:sldId id="261" r:id="rId8"/>
    <p:sldId id="264" r:id="rId9"/>
    <p:sldId id="265" r:id="rId10"/>
    <p:sldId id="262" r:id="rId11"/>
    <p:sldId id="266" r:id="rId12"/>
  </p:sldIdLst>
  <p:sldSz cx="12192000" cy="6858000"/>
  <p:notesSz cx="6858000" cy="9144000"/>
  <p:defaultText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5091" autoAdjust="0"/>
  </p:normalViewPr>
  <p:slideViewPr>
    <p:cSldViewPr>
      <p:cViewPr varScale="1">
        <p:scale>
          <a:sx n="58" d="100"/>
          <a:sy n="58" d="100"/>
        </p:scale>
        <p:origin x="1618" y="48"/>
      </p:cViewPr>
      <p:guideLst>
        <p:guide orient="horz" pos="2160"/>
        <p:guide pos="3840"/>
      </p:guideLst>
    </p:cSldViewPr>
  </p:slideViewPr>
  <p:notesTextViewPr>
    <p:cViewPr>
      <p:scale>
        <a:sx n="100" d="100"/>
        <a:sy n="100" d="100"/>
      </p:scale>
      <p:origin x="0" y="0"/>
    </p:cViewPr>
  </p:notesTextViewPr>
  <p:notesViewPr>
    <p:cSldViewPr>
      <p:cViewPr varScale="1">
        <p:scale>
          <a:sx n="55" d="100"/>
          <a:sy n="55" d="100"/>
        </p:scale>
        <p:origin x="-2856"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Контейнер за горния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bg-BG"/>
          </a:p>
        </p:txBody>
      </p:sp>
      <p:sp>
        <p:nvSpPr>
          <p:cNvPr id="3" name="Контейнер за 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4556BFC-DF21-4B77-A8CF-5801F66F8747}" type="datetimeFigureOut">
              <a:rPr lang="bg-BG" smtClean="0"/>
              <a:t>21.05.2023</a:t>
            </a:fld>
            <a:endParaRPr lang="bg-BG"/>
          </a:p>
        </p:txBody>
      </p:sp>
      <p:sp>
        <p:nvSpPr>
          <p:cNvPr id="4" name="Контейнер за изображение на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bg-BG"/>
          </a:p>
        </p:txBody>
      </p:sp>
      <p:sp>
        <p:nvSpPr>
          <p:cNvPr id="5" name="Контейнер за бележки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bg-BG" smtClean="0"/>
              <a:t>Щракн., за да ред. стил на загл. в обр.</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bg-BG"/>
          </a:p>
        </p:txBody>
      </p:sp>
      <p:sp>
        <p:nvSpPr>
          <p:cNvPr id="6" name="Контейнер за долния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bg-BG"/>
          </a:p>
        </p:txBody>
      </p:sp>
      <p:sp>
        <p:nvSpPr>
          <p:cNvPr id="7" name="Контейнер за номер на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66255DE-499B-476B-9964-0A2CF23327D0}" type="slidenum">
              <a:rPr lang="bg-BG" smtClean="0"/>
              <a:t>‹#›</a:t>
            </a:fld>
            <a:endParaRPr lang="bg-BG"/>
          </a:p>
        </p:txBody>
      </p:sp>
    </p:spTree>
    <p:extLst>
      <p:ext uri="{BB962C8B-B14F-4D97-AF65-F5344CB8AC3E}">
        <p14:creationId xmlns:p14="http://schemas.microsoft.com/office/powerpoint/2010/main" val="24769239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Аз съм </a:t>
            </a:r>
            <a:r>
              <a:rPr lang="en-US" sz="1200" kern="1200" dirty="0" smtClean="0">
                <a:solidFill>
                  <a:schemeClr val="tx1"/>
                </a:solidFill>
                <a:effectLst/>
                <a:latin typeface="+mn-lt"/>
                <a:ea typeface="+mn-ea"/>
                <a:cs typeface="+mn-cs"/>
              </a:rPr>
              <a:t>….</a:t>
            </a:r>
            <a:endParaRPr lang="bg-BG" sz="1200" kern="1200" dirty="0" smtClean="0">
              <a:solidFill>
                <a:schemeClr val="tx1"/>
              </a:solidFill>
              <a:effectLst/>
              <a:latin typeface="+mn-lt"/>
              <a:ea typeface="+mn-ea"/>
              <a:cs typeface="+mn-cs"/>
            </a:endParaRPr>
          </a:p>
          <a:p>
            <a:r>
              <a:rPr lang="bg-BG" sz="1200" kern="1200" dirty="0" smtClean="0">
                <a:solidFill>
                  <a:schemeClr val="tx1"/>
                </a:solidFill>
                <a:effectLst/>
                <a:latin typeface="+mn-lt"/>
                <a:ea typeface="+mn-ea"/>
                <a:cs typeface="+mn-cs"/>
              </a:rPr>
              <a:t>Темата на моят дипломен проект е </a:t>
            </a:r>
            <a:r>
              <a:rPr lang="en-US" sz="1200" kern="1200" dirty="0" smtClean="0">
                <a:solidFill>
                  <a:schemeClr val="tx1"/>
                </a:solidFill>
                <a:effectLst/>
                <a:latin typeface="+mn-lt"/>
                <a:ea typeface="+mn-ea"/>
                <a:cs typeface="+mn-cs"/>
              </a:rPr>
              <a:t>…</a:t>
            </a:r>
            <a:endParaRPr lang="bg-BG" sz="1200" kern="1200" dirty="0" smtClean="0">
              <a:solidFill>
                <a:schemeClr val="tx1"/>
              </a:solidFill>
              <a:effectLst/>
              <a:latin typeface="+mn-lt"/>
              <a:ea typeface="+mn-ea"/>
              <a:cs typeface="+mn-cs"/>
            </a:endParaRPr>
          </a:p>
          <a:p>
            <a:endParaRPr lang="bg-BG" dirty="0"/>
          </a:p>
        </p:txBody>
      </p:sp>
      <p:sp>
        <p:nvSpPr>
          <p:cNvPr id="4" name="Контейнер за номер на слайда 3"/>
          <p:cNvSpPr>
            <a:spLocks noGrp="1"/>
          </p:cNvSpPr>
          <p:nvPr>
            <p:ph type="sldNum" sz="quarter" idx="10"/>
          </p:nvPr>
        </p:nvSpPr>
        <p:spPr/>
        <p:txBody>
          <a:bodyPr/>
          <a:lstStyle/>
          <a:p>
            <a:fld id="{666255DE-499B-476B-9964-0A2CF23327D0}" type="slidenum">
              <a:rPr lang="bg-BG" smtClean="0"/>
              <a:t>1</a:t>
            </a:fld>
            <a:endParaRPr lang="bg-BG"/>
          </a:p>
        </p:txBody>
      </p:sp>
    </p:spTree>
    <p:extLst>
      <p:ext uri="{BB962C8B-B14F-4D97-AF65-F5344CB8AC3E}">
        <p14:creationId xmlns:p14="http://schemas.microsoft.com/office/powerpoint/2010/main" val="3758280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Хубавото не винаги е сложно. </a:t>
            </a:r>
          </a:p>
          <a:p>
            <a:r>
              <a:rPr lang="bg-BG" sz="1200" kern="1200" dirty="0" smtClean="0">
                <a:solidFill>
                  <a:schemeClr val="tx1"/>
                </a:solidFill>
                <a:effectLst/>
                <a:latin typeface="+mn-lt"/>
                <a:ea typeface="+mn-ea"/>
                <a:cs typeface="+mn-cs"/>
              </a:rPr>
              <a:t>Получи се едно не голямо, но приятно и лесно за ползване приложение. Надявам се, че то ще бъде оценено и от учениците и от учителите.</a:t>
            </a:r>
          </a:p>
          <a:p>
            <a:r>
              <a:rPr lang="bg-BG" sz="1200" kern="1200" dirty="0" smtClean="0">
                <a:solidFill>
                  <a:schemeClr val="tx1"/>
                </a:solidFill>
                <a:effectLst/>
                <a:latin typeface="+mn-lt"/>
                <a:ea typeface="+mn-ea"/>
                <a:cs typeface="+mn-cs"/>
              </a:rPr>
              <a:t>За да изпълни задачата си нашата електронна библиотека е необходимо първо тя да се попълни със съдържание. За това нашият екип  я  предава първо на вас – учителите, с надеждата да я оцените и приемете в своята работа.</a:t>
            </a:r>
            <a:endParaRPr lang="bg-BG" dirty="0"/>
          </a:p>
        </p:txBody>
      </p:sp>
      <p:sp>
        <p:nvSpPr>
          <p:cNvPr id="4" name="Контейнер за номер на слайда 3"/>
          <p:cNvSpPr>
            <a:spLocks noGrp="1"/>
          </p:cNvSpPr>
          <p:nvPr>
            <p:ph type="sldNum" sz="quarter" idx="10"/>
          </p:nvPr>
        </p:nvSpPr>
        <p:spPr/>
        <p:txBody>
          <a:bodyPr/>
          <a:lstStyle/>
          <a:p>
            <a:fld id="{666255DE-499B-476B-9964-0A2CF23327D0}" type="slidenum">
              <a:rPr lang="bg-BG" smtClean="0"/>
              <a:t>10</a:t>
            </a:fld>
            <a:endParaRPr lang="bg-BG"/>
          </a:p>
        </p:txBody>
      </p:sp>
    </p:spTree>
    <p:extLst>
      <p:ext uri="{BB962C8B-B14F-4D97-AF65-F5344CB8AC3E}">
        <p14:creationId xmlns:p14="http://schemas.microsoft.com/office/powerpoint/2010/main" val="3539255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Благодаря за вниманието!</a:t>
            </a:r>
          </a:p>
          <a:p>
            <a:r>
              <a:rPr lang="bg-BG" sz="1200" kern="1200" smtClean="0">
                <a:solidFill>
                  <a:schemeClr val="tx1"/>
                </a:solidFill>
                <a:effectLst/>
                <a:latin typeface="+mn-lt"/>
                <a:ea typeface="+mn-ea"/>
                <a:cs typeface="+mn-cs"/>
              </a:rPr>
              <a:t>Ако имате въпроси съм готова да отговоря.</a:t>
            </a:r>
          </a:p>
          <a:p>
            <a:endParaRPr lang="bg-BG" dirty="0"/>
          </a:p>
        </p:txBody>
      </p:sp>
      <p:sp>
        <p:nvSpPr>
          <p:cNvPr id="4" name="Контейнер за номер на слайда 3"/>
          <p:cNvSpPr>
            <a:spLocks noGrp="1"/>
          </p:cNvSpPr>
          <p:nvPr>
            <p:ph type="sldNum" sz="quarter" idx="10"/>
          </p:nvPr>
        </p:nvSpPr>
        <p:spPr/>
        <p:txBody>
          <a:bodyPr/>
          <a:lstStyle/>
          <a:p>
            <a:fld id="{666255DE-499B-476B-9964-0A2CF23327D0}" type="slidenum">
              <a:rPr lang="bg-BG" smtClean="0"/>
              <a:t>11</a:t>
            </a:fld>
            <a:endParaRPr lang="bg-BG"/>
          </a:p>
        </p:txBody>
      </p:sp>
    </p:spTree>
    <p:extLst>
      <p:ext uri="{BB962C8B-B14F-4D97-AF65-F5344CB8AC3E}">
        <p14:creationId xmlns:p14="http://schemas.microsoft.com/office/powerpoint/2010/main" val="39783011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bg-BG" sz="1200" kern="1200" dirty="0" smtClean="0">
                <a:solidFill>
                  <a:schemeClr val="tx1"/>
                </a:solidFill>
                <a:effectLst/>
                <a:latin typeface="+mn-lt"/>
                <a:ea typeface="+mn-ea"/>
                <a:cs typeface="+mn-cs"/>
              </a:rPr>
              <a:t>В наши дни има изключително много иновативни начини за реализиране на онлайн обучение. За щастие, в нашата гимназия всяка година се създават много нови проекти, които помагат тази мечта да се превърне в реалност. Именно затова, нашата задача е да създадем т. нар. „Електронна библиотека”, прикачена към официалния сайт на училището. При </a:t>
            </a:r>
            <a:r>
              <a:rPr lang="bg-BG" sz="1200" kern="1200" dirty="0" err="1" smtClean="0">
                <a:solidFill>
                  <a:schemeClr val="tx1"/>
                </a:solidFill>
                <a:effectLst/>
                <a:latin typeface="+mn-lt"/>
                <a:ea typeface="+mn-ea"/>
                <a:cs typeface="+mn-cs"/>
              </a:rPr>
              <a:t>неналичието</a:t>
            </a:r>
            <a:r>
              <a:rPr lang="bg-BG" sz="1200" kern="1200" dirty="0" smtClean="0">
                <a:solidFill>
                  <a:schemeClr val="tx1"/>
                </a:solidFill>
                <a:effectLst/>
                <a:latin typeface="+mn-lt"/>
                <a:ea typeface="+mn-ea"/>
                <a:cs typeface="+mn-cs"/>
              </a:rPr>
              <a:t> на учебници по съответния специален предмет, в тази библиотека ще можем да открием всички необходими материали и тестове за упражняване на знанията.</a:t>
            </a:r>
          </a:p>
          <a:p>
            <a:endParaRPr lang="bg-BG" dirty="0"/>
          </a:p>
        </p:txBody>
      </p:sp>
      <p:sp>
        <p:nvSpPr>
          <p:cNvPr id="4" name="Контейнер за номер на слайда 3"/>
          <p:cNvSpPr>
            <a:spLocks noGrp="1"/>
          </p:cNvSpPr>
          <p:nvPr>
            <p:ph type="sldNum" sz="quarter" idx="10"/>
          </p:nvPr>
        </p:nvSpPr>
        <p:spPr/>
        <p:txBody>
          <a:bodyPr/>
          <a:lstStyle/>
          <a:p>
            <a:fld id="{666255DE-499B-476B-9964-0A2CF23327D0}" type="slidenum">
              <a:rPr lang="bg-BG" smtClean="0"/>
              <a:t>2</a:t>
            </a:fld>
            <a:endParaRPr lang="bg-BG"/>
          </a:p>
        </p:txBody>
      </p:sp>
    </p:spTree>
    <p:extLst>
      <p:ext uri="{BB962C8B-B14F-4D97-AF65-F5344CB8AC3E}">
        <p14:creationId xmlns:p14="http://schemas.microsoft.com/office/powerpoint/2010/main" val="1667521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bg-BG" sz="1200" kern="1200" dirty="0" smtClean="0">
                <a:solidFill>
                  <a:schemeClr val="tx1"/>
                </a:solidFill>
                <a:effectLst/>
                <a:latin typeface="+mn-lt"/>
                <a:ea typeface="+mn-ea"/>
                <a:cs typeface="+mn-cs"/>
              </a:rPr>
              <a:t> За създаването на този проект използвахме функционалните възможности на </a:t>
            </a:r>
            <a:r>
              <a:rPr lang="en-US" sz="1200" kern="1200" dirty="0" smtClean="0">
                <a:solidFill>
                  <a:schemeClr val="tx1"/>
                </a:solidFill>
                <a:effectLst/>
                <a:latin typeface="+mn-lt"/>
                <a:ea typeface="+mn-ea"/>
                <a:cs typeface="+mn-cs"/>
              </a:rPr>
              <a:t>Django</a:t>
            </a:r>
            <a:r>
              <a:rPr lang="bg-BG" sz="1200" kern="1200" dirty="0" smtClean="0">
                <a:solidFill>
                  <a:schemeClr val="tx1"/>
                </a:solidFill>
                <a:effectLst/>
                <a:latin typeface="+mn-lt"/>
                <a:ea typeface="+mn-ea"/>
                <a:cs typeface="+mn-cs"/>
              </a:rPr>
              <a:t> за създаване на модули и </a:t>
            </a:r>
            <a:r>
              <a:rPr lang="bg-BG" sz="1200" kern="1200" dirty="0" err="1" smtClean="0">
                <a:solidFill>
                  <a:schemeClr val="tx1"/>
                </a:solidFill>
                <a:effectLst/>
                <a:latin typeface="+mn-lt"/>
                <a:ea typeface="+mn-ea"/>
                <a:cs typeface="+mn-cs"/>
              </a:rPr>
              <a:t>шаблонизатора</a:t>
            </a:r>
            <a:r>
              <a:rPr lang="bg-BG" sz="1200" kern="120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Jinja</a:t>
            </a:r>
            <a:r>
              <a:rPr lang="bg-BG" sz="1200" kern="1200" dirty="0" smtClean="0">
                <a:solidFill>
                  <a:schemeClr val="tx1"/>
                </a:solidFill>
                <a:effectLst/>
                <a:latin typeface="+mn-lt"/>
                <a:ea typeface="+mn-ea"/>
                <a:cs typeface="+mn-cs"/>
              </a:rPr>
              <a:t> за създаване на шаблони. Използвайки готов шаблон, към него добавяме отделните класове и към тях изучаваните предмети. За упражняване на наученото, в края на всеки урок ще има и тест за проверка на знанията.</a:t>
            </a:r>
            <a:endParaRPr lang="bg-BG" dirty="0"/>
          </a:p>
        </p:txBody>
      </p:sp>
      <p:sp>
        <p:nvSpPr>
          <p:cNvPr id="4" name="Контейнер за номер на слайда 3"/>
          <p:cNvSpPr>
            <a:spLocks noGrp="1"/>
          </p:cNvSpPr>
          <p:nvPr>
            <p:ph type="sldNum" sz="quarter" idx="10"/>
          </p:nvPr>
        </p:nvSpPr>
        <p:spPr/>
        <p:txBody>
          <a:bodyPr/>
          <a:lstStyle/>
          <a:p>
            <a:fld id="{666255DE-499B-476B-9964-0A2CF23327D0}" type="slidenum">
              <a:rPr lang="bg-BG" smtClean="0"/>
              <a:t>3</a:t>
            </a:fld>
            <a:endParaRPr lang="bg-BG"/>
          </a:p>
        </p:txBody>
      </p:sp>
    </p:spTree>
    <p:extLst>
      <p:ext uri="{BB962C8B-B14F-4D97-AF65-F5344CB8AC3E}">
        <p14:creationId xmlns:p14="http://schemas.microsoft.com/office/powerpoint/2010/main" val="4092740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bg-BG" sz="1200" kern="1200" noProof="0" dirty="0" smtClean="0">
                <a:solidFill>
                  <a:schemeClr val="tx1"/>
                </a:solidFill>
                <a:latin typeface="+mn-lt"/>
                <a:ea typeface="+mn-ea"/>
                <a:cs typeface="+mn-cs"/>
              </a:rPr>
              <a:t>Django e известен </a:t>
            </a:r>
            <a:r>
              <a:rPr lang="bg-BG" sz="1200" kern="1200" noProof="0" dirty="0" err="1" smtClean="0">
                <a:solidFill>
                  <a:schemeClr val="tx1"/>
                </a:solidFill>
                <a:latin typeface="+mn-lt"/>
                <a:ea typeface="+mn-ea"/>
                <a:cs typeface="+mn-cs"/>
              </a:rPr>
              <a:t>framework</a:t>
            </a:r>
            <a:r>
              <a:rPr lang="bg-BG" sz="1200" kern="1200" noProof="0" dirty="0" smtClean="0">
                <a:solidFill>
                  <a:schemeClr val="tx1"/>
                </a:solidFill>
                <a:latin typeface="+mn-lt"/>
                <a:ea typeface="+mn-ea"/>
                <a:cs typeface="+mn-cs"/>
              </a:rPr>
              <a:t> за създаване на динамични уеб приложения и сайтове. Базира се на MVC шаблона и е напълно безплатен за ползване и инсталиране. Използваме Django за проекти на наши клиенти за създаването на сложни уеб системи, които трябва да включват разнообразни функционалности.  Системата се базира изцяло на езика за програмиране Python. Това гарантира лесното четене и разбиране на програмния код, както и възможността за надграждане и поддръжка на готовото уеб приложение. </a:t>
            </a:r>
            <a:endParaRPr lang="bg-BG" noProof="0" dirty="0"/>
          </a:p>
        </p:txBody>
      </p:sp>
      <p:sp>
        <p:nvSpPr>
          <p:cNvPr id="4" name="Контейнер за номер на слайда 3"/>
          <p:cNvSpPr>
            <a:spLocks noGrp="1"/>
          </p:cNvSpPr>
          <p:nvPr>
            <p:ph type="sldNum" sz="quarter" idx="10"/>
          </p:nvPr>
        </p:nvSpPr>
        <p:spPr/>
        <p:txBody>
          <a:bodyPr/>
          <a:lstStyle/>
          <a:p>
            <a:fld id="{666255DE-499B-476B-9964-0A2CF23327D0}" type="slidenum">
              <a:rPr lang="bg-BG" smtClean="0"/>
              <a:t>4</a:t>
            </a:fld>
            <a:endParaRPr lang="bg-BG"/>
          </a:p>
        </p:txBody>
      </p:sp>
    </p:spTree>
    <p:extLst>
      <p:ext uri="{BB962C8B-B14F-4D97-AF65-F5344CB8AC3E}">
        <p14:creationId xmlns:p14="http://schemas.microsoft.com/office/powerpoint/2010/main" val="1152118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normAutofit/>
          </a:bodyPr>
          <a:lstStyle/>
          <a:p>
            <a:r>
              <a:rPr lang="bg-BG" sz="1200" kern="1200" dirty="0" smtClean="0">
                <a:solidFill>
                  <a:schemeClr val="tx1"/>
                </a:solidFill>
                <a:effectLst/>
                <a:latin typeface="+mn-lt"/>
                <a:ea typeface="+mn-ea"/>
                <a:cs typeface="+mn-cs"/>
              </a:rPr>
              <a:t>Django се използва за разработка и създаване както на статични сайтове, които имат административен панел и възможност за редакция на съдържанието, така и за сложни и големи портали, които трябва да се справят със сериозен трафик и натоварване.</a:t>
            </a:r>
          </a:p>
          <a:p>
            <a:r>
              <a:rPr lang="en-US" sz="1200" kern="1200" dirty="0" smtClean="0">
                <a:solidFill>
                  <a:schemeClr val="tx1"/>
                </a:solidFill>
                <a:effectLst/>
                <a:latin typeface="+mn-lt"/>
                <a:ea typeface="+mn-ea"/>
                <a:cs typeface="+mn-cs"/>
              </a:rPr>
              <a:t>Django-admin</a:t>
            </a:r>
            <a:r>
              <a:rPr lang="en-US" sz="1200" b="1" kern="1200" dirty="0" smtClean="0">
                <a:solidFill>
                  <a:schemeClr val="tx1"/>
                </a:solidFill>
                <a:effectLst/>
                <a:latin typeface="+mn-lt"/>
                <a:ea typeface="+mn-ea"/>
                <a:cs typeface="+mn-cs"/>
              </a:rPr>
              <a:t> </a:t>
            </a:r>
            <a:r>
              <a:rPr lang="bg-BG" sz="1200" kern="1200" dirty="0" smtClean="0">
                <a:solidFill>
                  <a:schemeClr val="tx1"/>
                </a:solidFill>
                <a:effectLst/>
                <a:latin typeface="+mn-lt"/>
                <a:ea typeface="+mn-ea"/>
                <a:cs typeface="+mn-cs"/>
              </a:rPr>
              <a:t>е помощната програма за команден ред на </a:t>
            </a:r>
            <a:r>
              <a:rPr lang="en-US" sz="1200" kern="1200" dirty="0" smtClean="0">
                <a:solidFill>
                  <a:schemeClr val="tx1"/>
                </a:solidFill>
                <a:effectLst/>
                <a:latin typeface="+mn-lt"/>
                <a:ea typeface="+mn-ea"/>
                <a:cs typeface="+mn-cs"/>
              </a:rPr>
              <a:t>Django</a:t>
            </a:r>
            <a:r>
              <a:rPr lang="bg-BG" sz="1200" kern="1200" dirty="0" smtClean="0">
                <a:solidFill>
                  <a:schemeClr val="tx1"/>
                </a:solidFill>
                <a:effectLst/>
                <a:latin typeface="+mn-lt"/>
                <a:ea typeface="+mn-ea"/>
                <a:cs typeface="+mn-cs"/>
              </a:rPr>
              <a:t> за административни задачи. </a:t>
            </a:r>
            <a:br>
              <a:rPr lang="bg-BG" sz="1200" kern="1200" dirty="0" smtClean="0">
                <a:solidFill>
                  <a:schemeClr val="tx1"/>
                </a:solidFill>
                <a:effectLst/>
                <a:latin typeface="+mn-lt"/>
                <a:ea typeface="+mn-ea"/>
                <a:cs typeface="+mn-cs"/>
              </a:rPr>
            </a:br>
            <a:r>
              <a:rPr lang="bg-BG" sz="1200" kern="1200" dirty="0" smtClean="0">
                <a:solidFill>
                  <a:schemeClr val="tx1"/>
                </a:solidFill>
                <a:effectLst/>
                <a:latin typeface="+mn-lt"/>
                <a:ea typeface="+mn-ea"/>
                <a:cs typeface="+mn-cs"/>
              </a:rPr>
              <a:t>Алтернативата е </a:t>
            </a:r>
            <a:r>
              <a:rPr lang="en-US" sz="1200" kern="1200" dirty="0" smtClean="0">
                <a:solidFill>
                  <a:schemeClr val="tx1"/>
                </a:solidFill>
                <a:effectLst/>
                <a:latin typeface="+mn-lt"/>
                <a:ea typeface="+mn-ea"/>
                <a:cs typeface="+mn-cs"/>
              </a:rPr>
              <a:t>manage.py</a:t>
            </a:r>
            <a:r>
              <a:rPr lang="bg-BG" sz="1200" kern="1200" dirty="0" smtClean="0">
                <a:solidFill>
                  <a:schemeClr val="tx1"/>
                </a:solidFill>
                <a:effectLst/>
                <a:latin typeface="+mn-lt"/>
                <a:ea typeface="+mn-ea"/>
                <a:cs typeface="+mn-cs"/>
              </a:rPr>
              <a:t>, който се създава автоматично във всеки </a:t>
            </a:r>
            <a:r>
              <a:rPr lang="en-US" sz="1200" kern="1200" dirty="0" smtClean="0">
                <a:solidFill>
                  <a:schemeClr val="tx1"/>
                </a:solidFill>
                <a:effectLst/>
                <a:latin typeface="+mn-lt"/>
                <a:ea typeface="+mn-ea"/>
                <a:cs typeface="+mn-cs"/>
              </a:rPr>
              <a:t>Django</a:t>
            </a:r>
            <a:r>
              <a:rPr lang="bg-BG" sz="1200" kern="1200" dirty="0" smtClean="0">
                <a:solidFill>
                  <a:schemeClr val="tx1"/>
                </a:solidFill>
                <a:effectLst/>
                <a:latin typeface="+mn-lt"/>
                <a:ea typeface="+mn-ea"/>
                <a:cs typeface="+mn-cs"/>
              </a:rPr>
              <a:t> проект, Прави същото като </a:t>
            </a:r>
            <a:r>
              <a:rPr lang="en-US" sz="1200" kern="1200" dirty="0" err="1" smtClean="0">
                <a:solidFill>
                  <a:schemeClr val="tx1"/>
                </a:solidFill>
                <a:effectLst/>
                <a:latin typeface="+mn-lt"/>
                <a:ea typeface="+mn-ea"/>
                <a:cs typeface="+mn-cs"/>
              </a:rPr>
              <a:t>django</a:t>
            </a:r>
            <a:r>
              <a:rPr lang="en-US" sz="1200" kern="1200" dirty="0" smtClean="0">
                <a:solidFill>
                  <a:schemeClr val="tx1"/>
                </a:solidFill>
                <a:effectLst/>
                <a:latin typeface="+mn-lt"/>
                <a:ea typeface="+mn-ea"/>
                <a:cs typeface="+mn-cs"/>
              </a:rPr>
              <a:t>-admin</a:t>
            </a:r>
            <a:r>
              <a:rPr lang="bg-BG" sz="1200" kern="1200" dirty="0" smtClean="0">
                <a:solidFill>
                  <a:schemeClr val="tx1"/>
                </a:solidFill>
                <a:effectLst/>
                <a:latin typeface="+mn-lt"/>
                <a:ea typeface="+mn-ea"/>
                <a:cs typeface="+mn-cs"/>
              </a:rPr>
              <a:t>, но също така задава </a:t>
            </a:r>
            <a:r>
              <a:rPr lang="en-US" sz="1200" kern="1200" dirty="0" smtClean="0">
                <a:solidFill>
                  <a:schemeClr val="tx1"/>
                </a:solidFill>
                <a:effectLst/>
                <a:latin typeface="+mn-lt"/>
                <a:ea typeface="+mn-ea"/>
                <a:cs typeface="+mn-cs"/>
              </a:rPr>
              <a:t>DJANGO SETTINGS MODULE </a:t>
            </a:r>
            <a:r>
              <a:rPr lang="bg-BG" sz="1200" kern="1200" dirty="0" smtClean="0">
                <a:solidFill>
                  <a:schemeClr val="tx1"/>
                </a:solidFill>
                <a:effectLst/>
                <a:latin typeface="+mn-lt"/>
                <a:ea typeface="+mn-ea"/>
                <a:cs typeface="+mn-cs"/>
              </a:rPr>
              <a:t>променлива на средата, така че да сочи към </a:t>
            </a:r>
            <a:r>
              <a:rPr lang="en-US" sz="1200" kern="1200" dirty="0" smtClean="0">
                <a:solidFill>
                  <a:schemeClr val="tx1"/>
                </a:solidFill>
                <a:effectLst/>
                <a:latin typeface="+mn-lt"/>
                <a:ea typeface="+mn-ea"/>
                <a:cs typeface="+mn-cs"/>
              </a:rPr>
              <a:t>settings.py </a:t>
            </a:r>
            <a:r>
              <a:rPr lang="bg-BG" sz="1200" kern="1200" dirty="0" smtClean="0">
                <a:solidFill>
                  <a:schemeClr val="tx1"/>
                </a:solidFill>
                <a:effectLst/>
                <a:latin typeface="+mn-lt"/>
                <a:ea typeface="+mn-ea"/>
                <a:cs typeface="+mn-cs"/>
              </a:rPr>
              <a:t>файла на нашия проект.</a:t>
            </a:r>
          </a:p>
          <a:p>
            <a:endParaRPr lang="bg-BG" dirty="0"/>
          </a:p>
        </p:txBody>
      </p:sp>
      <p:sp>
        <p:nvSpPr>
          <p:cNvPr id="4" name="Контейнер за номер на слайда 3"/>
          <p:cNvSpPr>
            <a:spLocks noGrp="1"/>
          </p:cNvSpPr>
          <p:nvPr>
            <p:ph type="sldNum" sz="quarter" idx="10"/>
          </p:nvPr>
        </p:nvSpPr>
        <p:spPr/>
        <p:txBody>
          <a:bodyPr/>
          <a:lstStyle/>
          <a:p>
            <a:fld id="{666255DE-499B-476B-9964-0A2CF23327D0}" type="slidenum">
              <a:rPr lang="bg-BG" smtClean="0"/>
              <a:t>5</a:t>
            </a:fld>
            <a:endParaRPr lang="bg-BG"/>
          </a:p>
        </p:txBody>
      </p:sp>
    </p:spTree>
    <p:extLst>
      <p:ext uri="{BB962C8B-B14F-4D97-AF65-F5344CB8AC3E}">
        <p14:creationId xmlns:p14="http://schemas.microsoft.com/office/powerpoint/2010/main" val="26037275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normAutofit/>
          </a:bodyPr>
          <a:lstStyle/>
          <a:p>
            <a:r>
              <a:rPr lang="bg-BG" sz="1200" kern="1200" dirty="0" smtClean="0">
                <a:solidFill>
                  <a:schemeClr val="tx1"/>
                </a:solidFill>
                <a:effectLst/>
                <a:latin typeface="+mn-lt"/>
                <a:ea typeface="+mn-ea"/>
                <a:cs typeface="+mn-cs"/>
              </a:rPr>
              <a:t>Jinja е машина за уеб шаблони за езика за програмиране </a:t>
            </a:r>
            <a:r>
              <a:rPr lang="bg-BG" sz="1200" kern="1200" dirty="0" err="1" smtClean="0">
                <a:solidFill>
                  <a:schemeClr val="tx1"/>
                </a:solidFill>
                <a:effectLst/>
                <a:latin typeface="+mn-lt"/>
                <a:ea typeface="+mn-ea"/>
                <a:cs typeface="+mn-cs"/>
              </a:rPr>
              <a:t>Pytho</a:t>
            </a:r>
            <a:r>
              <a:rPr lang="en-US" sz="1200" kern="1200" dirty="0" smtClean="0">
                <a:solidFill>
                  <a:schemeClr val="tx1"/>
                </a:solidFill>
                <a:effectLst/>
                <a:latin typeface="+mn-lt"/>
                <a:ea typeface="+mn-ea"/>
                <a:cs typeface="+mn-cs"/>
              </a:rPr>
              <a:t>n</a:t>
            </a:r>
            <a:r>
              <a:rPr lang="bg-BG" sz="1200" kern="1200" dirty="0" smtClean="0">
                <a:solidFill>
                  <a:schemeClr val="tx1"/>
                </a:solidFill>
                <a:effectLst/>
                <a:latin typeface="+mn-lt"/>
                <a:ea typeface="+mn-ea"/>
                <a:cs typeface="+mn-cs"/>
              </a:rPr>
              <a:t>. </a:t>
            </a:r>
          </a:p>
          <a:p>
            <a:r>
              <a:rPr lang="bg-BG" sz="1200" kern="1200" dirty="0" smtClean="0">
                <a:solidFill>
                  <a:schemeClr val="tx1"/>
                </a:solidFill>
                <a:effectLst/>
                <a:latin typeface="+mn-lt"/>
                <a:ea typeface="+mn-ea"/>
                <a:cs typeface="+mn-cs"/>
              </a:rPr>
              <a:t>Това е текстов език за шаблони и по този начин може да се използва за генериране на всякакви маркировки, както и за формиране на изходен код. Шаблонизаторът Jinja позволява персонализиране на тагове, филтри, тестове и глобални стойности. Освен това Jinja позволява на дизайнера на шаблони да извиква функции с аргументи на обекти.</a:t>
            </a:r>
            <a:endParaRPr lang="bg-BG" sz="1200" kern="1200" dirty="0">
              <a:solidFill>
                <a:schemeClr val="tx1"/>
              </a:solidFill>
              <a:effectLst/>
              <a:latin typeface="+mn-lt"/>
              <a:ea typeface="+mn-ea"/>
              <a:cs typeface="+mn-cs"/>
            </a:endParaRPr>
          </a:p>
        </p:txBody>
      </p:sp>
      <p:sp>
        <p:nvSpPr>
          <p:cNvPr id="4" name="Контейнер за номер на слайда 3"/>
          <p:cNvSpPr>
            <a:spLocks noGrp="1"/>
          </p:cNvSpPr>
          <p:nvPr>
            <p:ph type="sldNum" sz="quarter" idx="10"/>
          </p:nvPr>
        </p:nvSpPr>
        <p:spPr/>
        <p:txBody>
          <a:bodyPr/>
          <a:lstStyle/>
          <a:p>
            <a:fld id="{666255DE-499B-476B-9964-0A2CF23327D0}" type="slidenum">
              <a:rPr lang="bg-BG" smtClean="0"/>
              <a:t>6</a:t>
            </a:fld>
            <a:endParaRPr lang="bg-BG"/>
          </a:p>
        </p:txBody>
      </p:sp>
    </p:spTree>
    <p:extLst>
      <p:ext uri="{BB962C8B-B14F-4D97-AF65-F5344CB8AC3E}">
        <p14:creationId xmlns:p14="http://schemas.microsoft.com/office/powerpoint/2010/main" val="41367848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normAutofit/>
          </a:bodyPr>
          <a:lstStyle/>
          <a:p>
            <a:r>
              <a:rPr lang="bg-BG" sz="1200" kern="1200" dirty="0" smtClean="0">
                <a:solidFill>
                  <a:schemeClr val="tx1"/>
                </a:solidFill>
                <a:effectLst/>
                <a:latin typeface="+mn-lt"/>
                <a:ea typeface="+mn-ea"/>
                <a:cs typeface="+mn-cs"/>
              </a:rPr>
              <a:t>Изгледите в </a:t>
            </a:r>
            <a:r>
              <a:rPr lang="en-US" sz="1200" kern="1200" dirty="0" smtClean="0">
                <a:solidFill>
                  <a:schemeClr val="tx1"/>
                </a:solidFill>
                <a:effectLst/>
                <a:latin typeface="+mn-lt"/>
                <a:ea typeface="+mn-ea"/>
                <a:cs typeface="+mn-cs"/>
              </a:rPr>
              <a:t>Django </a:t>
            </a:r>
            <a:r>
              <a:rPr lang="bg-BG" sz="1200" kern="1200" dirty="0" smtClean="0">
                <a:solidFill>
                  <a:schemeClr val="tx1"/>
                </a:solidFill>
                <a:effectLst/>
                <a:latin typeface="+mn-lt"/>
                <a:ea typeface="+mn-ea"/>
                <a:cs typeface="+mn-cs"/>
              </a:rPr>
              <a:t>са ядрото на всяко приложение. Те формират логиката на проекта. Изгледите взаимодействат от една страна с моделите и от друга – с шаблоните. Така те формират изходния код на уеб страниците, които потребителят получава.</a:t>
            </a:r>
            <a:endParaRPr lang="bg-BG" dirty="0"/>
          </a:p>
        </p:txBody>
      </p:sp>
      <p:sp>
        <p:nvSpPr>
          <p:cNvPr id="4" name="Контейнер за номер на слайда 3"/>
          <p:cNvSpPr>
            <a:spLocks noGrp="1"/>
          </p:cNvSpPr>
          <p:nvPr>
            <p:ph type="sldNum" sz="quarter" idx="10"/>
          </p:nvPr>
        </p:nvSpPr>
        <p:spPr/>
        <p:txBody>
          <a:bodyPr/>
          <a:lstStyle/>
          <a:p>
            <a:fld id="{666255DE-499B-476B-9964-0A2CF23327D0}" type="slidenum">
              <a:rPr lang="bg-BG" smtClean="0"/>
              <a:t>7</a:t>
            </a:fld>
            <a:endParaRPr lang="bg-BG"/>
          </a:p>
        </p:txBody>
      </p:sp>
    </p:spTree>
    <p:extLst>
      <p:ext uri="{BB962C8B-B14F-4D97-AF65-F5344CB8AC3E}">
        <p14:creationId xmlns:p14="http://schemas.microsoft.com/office/powerpoint/2010/main" val="3013490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normAutofit/>
          </a:bodyPr>
          <a:lstStyle/>
          <a:p>
            <a:r>
              <a:rPr lang="bg-BG" sz="1200" kern="1200" dirty="0" smtClean="0">
                <a:solidFill>
                  <a:schemeClr val="tx1"/>
                </a:solidFill>
                <a:effectLst/>
                <a:latin typeface="+mn-lt"/>
                <a:ea typeface="+mn-ea"/>
                <a:cs typeface="+mn-cs"/>
              </a:rPr>
              <a:t>Използваме също така и база данни. В моя случай това е </a:t>
            </a:r>
            <a:r>
              <a:rPr lang="en-US" sz="1200" kern="1200" dirty="0" smtClean="0">
                <a:solidFill>
                  <a:schemeClr val="tx1"/>
                </a:solidFill>
                <a:effectLst/>
                <a:latin typeface="+mn-lt"/>
                <a:ea typeface="+mn-ea"/>
                <a:cs typeface="+mn-cs"/>
              </a:rPr>
              <a:t>MySQL. </a:t>
            </a:r>
            <a:r>
              <a:rPr lang="bg-BG" sz="1200" kern="1200" dirty="0" smtClean="0">
                <a:solidFill>
                  <a:schemeClr val="tx1"/>
                </a:solidFill>
                <a:effectLst/>
                <a:latin typeface="+mn-lt"/>
                <a:ea typeface="+mn-ea"/>
                <a:cs typeface="+mn-cs"/>
              </a:rPr>
              <a:t>Всъщност не работим директно с нея, а използваме модели. Моделите са класове, описващи определени таблици. Необходимите </a:t>
            </a:r>
            <a:r>
              <a:rPr lang="en-US" sz="1200" kern="1200" dirty="0" smtClean="0">
                <a:solidFill>
                  <a:schemeClr val="tx1"/>
                </a:solidFill>
                <a:effectLst/>
                <a:latin typeface="+mn-lt"/>
                <a:ea typeface="+mn-ea"/>
                <a:cs typeface="+mn-cs"/>
              </a:rPr>
              <a:t>SQL</a:t>
            </a:r>
            <a:r>
              <a:rPr lang="bg-BG" sz="1200" kern="1200" dirty="0" smtClean="0">
                <a:solidFill>
                  <a:schemeClr val="tx1"/>
                </a:solidFill>
                <a:effectLst/>
                <a:latin typeface="+mn-lt"/>
                <a:ea typeface="+mn-ea"/>
                <a:cs typeface="+mn-cs"/>
              </a:rPr>
              <a:t> заявки се формират директно от </a:t>
            </a:r>
            <a:r>
              <a:rPr lang="en-US" sz="1200" kern="1200" dirty="0" smtClean="0">
                <a:solidFill>
                  <a:schemeClr val="tx1"/>
                </a:solidFill>
                <a:effectLst/>
                <a:latin typeface="+mn-lt"/>
                <a:ea typeface="+mn-ea"/>
                <a:cs typeface="+mn-cs"/>
              </a:rPr>
              <a:t>Django.</a:t>
            </a:r>
            <a:endParaRPr lang="bg-BG" dirty="0"/>
          </a:p>
        </p:txBody>
      </p:sp>
      <p:sp>
        <p:nvSpPr>
          <p:cNvPr id="4" name="Контейнер за номер на слайда 3"/>
          <p:cNvSpPr>
            <a:spLocks noGrp="1"/>
          </p:cNvSpPr>
          <p:nvPr>
            <p:ph type="sldNum" sz="quarter" idx="10"/>
          </p:nvPr>
        </p:nvSpPr>
        <p:spPr/>
        <p:txBody>
          <a:bodyPr/>
          <a:lstStyle/>
          <a:p>
            <a:fld id="{666255DE-499B-476B-9964-0A2CF23327D0}" type="slidenum">
              <a:rPr lang="bg-BG" smtClean="0"/>
              <a:t>8</a:t>
            </a:fld>
            <a:endParaRPr lang="bg-BG"/>
          </a:p>
        </p:txBody>
      </p:sp>
    </p:spTree>
    <p:extLst>
      <p:ext uri="{BB962C8B-B14F-4D97-AF65-F5344CB8AC3E}">
        <p14:creationId xmlns:p14="http://schemas.microsoft.com/office/powerpoint/2010/main" val="668532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normAutofit/>
          </a:bodyPr>
          <a:lstStyle/>
          <a:p>
            <a:r>
              <a:rPr lang="bg-BG" sz="1200" kern="1200" dirty="0" smtClean="0">
                <a:solidFill>
                  <a:schemeClr val="tx1"/>
                </a:solidFill>
                <a:effectLst/>
                <a:latin typeface="+mn-lt"/>
                <a:ea typeface="+mn-ea"/>
                <a:cs typeface="+mn-cs"/>
              </a:rPr>
              <a:t>Изгледите в </a:t>
            </a:r>
            <a:r>
              <a:rPr lang="en-US" sz="1200" kern="1200" dirty="0" smtClean="0">
                <a:solidFill>
                  <a:schemeClr val="tx1"/>
                </a:solidFill>
                <a:effectLst/>
                <a:latin typeface="+mn-lt"/>
                <a:ea typeface="+mn-ea"/>
                <a:cs typeface="+mn-cs"/>
              </a:rPr>
              <a:t>Django </a:t>
            </a:r>
            <a:r>
              <a:rPr lang="bg-BG" sz="1200" kern="1200" dirty="0" smtClean="0">
                <a:solidFill>
                  <a:schemeClr val="tx1"/>
                </a:solidFill>
                <a:effectLst/>
                <a:latin typeface="+mn-lt"/>
                <a:ea typeface="+mn-ea"/>
                <a:cs typeface="+mn-cs"/>
              </a:rPr>
              <a:t>са ядрото на всяко приложение. Те формират логиката на проекта. Изгледите взаимодействат от една страна с моделите и от друга – с шаблоните. Така те формират изходния код на уеб страниците, които потребителят получава.</a:t>
            </a:r>
            <a:endParaRPr lang="bg-BG" dirty="0"/>
          </a:p>
        </p:txBody>
      </p:sp>
      <p:sp>
        <p:nvSpPr>
          <p:cNvPr id="4" name="Контейнер за номер на слайда 3"/>
          <p:cNvSpPr>
            <a:spLocks noGrp="1"/>
          </p:cNvSpPr>
          <p:nvPr>
            <p:ph type="sldNum" sz="quarter" idx="10"/>
          </p:nvPr>
        </p:nvSpPr>
        <p:spPr/>
        <p:txBody>
          <a:bodyPr/>
          <a:lstStyle/>
          <a:p>
            <a:fld id="{666255DE-499B-476B-9964-0A2CF23327D0}" type="slidenum">
              <a:rPr lang="bg-BG" smtClean="0"/>
              <a:t>9</a:t>
            </a:fld>
            <a:endParaRPr lang="bg-BG"/>
          </a:p>
        </p:txBody>
      </p:sp>
    </p:spTree>
    <p:extLst>
      <p:ext uri="{BB962C8B-B14F-4D97-AF65-F5344CB8AC3E}">
        <p14:creationId xmlns:p14="http://schemas.microsoft.com/office/powerpoint/2010/main" val="1435908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Заглавен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bg-BG" smtClean="0"/>
              <a:t>Редакт. стил загл. образец</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bg-BG" smtClean="0"/>
              <a:t>Щракнете за редакция стил подзагл. обр.</a:t>
            </a:r>
            <a:endParaRPr lang="en-US" dirty="0"/>
          </a:p>
        </p:txBody>
      </p:sp>
      <p:sp>
        <p:nvSpPr>
          <p:cNvPr id="4" name="Date Placeholder 3"/>
          <p:cNvSpPr>
            <a:spLocks noGrp="1"/>
          </p:cNvSpPr>
          <p:nvPr>
            <p:ph type="dt" sz="half" idx="10"/>
          </p:nvPr>
        </p:nvSpPr>
        <p:spPr/>
        <p:txBody>
          <a:bodyPr/>
          <a:lstStyle/>
          <a:p>
            <a:fld id="{6DA8329D-B74E-4F94-BC06-4137453238AA}"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B9DBFB84-A893-4958-92F0-853621B9AC9F}" type="slidenum">
              <a:rPr lang="bg-BG" smtClean="0"/>
              <a:t>‹#›</a:t>
            </a:fld>
            <a:endParaRPr lang="bg-BG"/>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49324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 картина с надпис">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bg-BG" smtClean="0"/>
              <a:t>Щракнете върху иконата, за да добавите картина</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bg-BG" smtClean="0"/>
              <a:t>Щракнете, за да редактирате стиловете на текста в образеца</a:t>
            </a:r>
          </a:p>
        </p:txBody>
      </p:sp>
      <p:sp>
        <p:nvSpPr>
          <p:cNvPr id="3" name="Date Placeholder 2"/>
          <p:cNvSpPr>
            <a:spLocks noGrp="1"/>
          </p:cNvSpPr>
          <p:nvPr>
            <p:ph type="dt" sz="half" idx="10"/>
          </p:nvPr>
        </p:nvSpPr>
        <p:spPr/>
        <p:txBody>
          <a:bodyPr/>
          <a:lstStyle/>
          <a:p>
            <a:fld id="{6DA8329D-B74E-4F94-BC06-4137453238AA}" type="datetimeFigureOut">
              <a:rPr lang="bg-BG" smtClean="0"/>
              <a:t>21.05.2023</a:t>
            </a:fld>
            <a:endParaRPr lang="bg-BG"/>
          </a:p>
        </p:txBody>
      </p:sp>
      <p:sp>
        <p:nvSpPr>
          <p:cNvPr id="4" name="Footer Placeholder 3"/>
          <p:cNvSpPr>
            <a:spLocks noGrp="1"/>
          </p:cNvSpPr>
          <p:nvPr>
            <p:ph type="ftr" sz="quarter" idx="11"/>
          </p:nvPr>
        </p:nvSpPr>
        <p:spPr/>
        <p:txBody>
          <a:bodyPr/>
          <a:lstStyle/>
          <a:p>
            <a:endParaRPr lang="bg-BG"/>
          </a:p>
        </p:txBody>
      </p:sp>
      <p:sp>
        <p:nvSpPr>
          <p:cNvPr id="5" name="Slide Number Placeholder 4"/>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20887530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лавие и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bg-BG" smtClean="0"/>
              <a:t>Редакт. стил загл. образец</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6DA8329D-B74E-4F94-BC06-4137453238AA}"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31920710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 с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bg-BG" smtClean="0"/>
              <a:t>Редакт. стил загл. образец</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bg-BG" smtClean="0"/>
              <a:t>Щракнете, за да редактирате стиловете на текста в образеца</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6DA8329D-B74E-4F94-BC06-4137453238AA}"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B9DBFB84-A893-4958-92F0-853621B9AC9F}" type="slidenum">
              <a:rPr lang="bg-BG" smtClean="0"/>
              <a:t>‹#›</a:t>
            </a:fld>
            <a:endParaRPr lang="bg-BG"/>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951046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ичка с име">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bg-BG" smtClean="0"/>
              <a:t>Редакт. стил загл. образец</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6DA8329D-B74E-4F94-BC06-4137453238AA}"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27522390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Картичка с име на цитат">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bg-BG" smtClean="0"/>
              <a:t>Редакт. стил загл. образец</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bg-BG" smtClean="0"/>
              <a:t>Щракнете, за да редактирате стиловете на текста в образеца</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6DA8329D-B74E-4F94-BC06-4137453238AA}"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B9DBFB84-A893-4958-92F0-853621B9AC9F}" type="slidenum">
              <a:rPr lang="bg-BG" smtClean="0"/>
              <a:t>‹#›</a:t>
            </a:fld>
            <a:endParaRPr lang="bg-BG"/>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698711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или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bg-BG" smtClean="0"/>
              <a:t>Редакт. стил загл. образец</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bg-BG" smtClean="0"/>
              <a:t>Щракнете, за да редактирате стиловете на текста в образеца</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6DA8329D-B74E-4F94-BC06-4137453238AA}"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1556695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лавие и вертикален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bg-BG" smtClean="0"/>
              <a:t>Редакт. стил загл. образец</a:t>
            </a:r>
            <a:endParaRPr lang="en-US" dirty="0"/>
          </a:p>
        </p:txBody>
      </p:sp>
      <p:sp>
        <p:nvSpPr>
          <p:cNvPr id="3" name="Vertical Text Placeholder 2"/>
          <p:cNvSpPr>
            <a:spLocks noGrp="1"/>
          </p:cNvSpPr>
          <p:nvPr>
            <p:ph type="body" orient="vert" idx="1"/>
          </p:nvPr>
        </p:nvSpPr>
        <p:spPr/>
        <p:txBody>
          <a:bodyPr vert="eaVert" anchor="t"/>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10"/>
          </p:nvPr>
        </p:nvSpPr>
        <p:spPr/>
        <p:txBody>
          <a:bodyPr/>
          <a:lstStyle/>
          <a:p>
            <a:fld id="{6DA8329D-B74E-4F94-BC06-4137453238AA}"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23948348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но заглавие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bg-BG" smtClean="0"/>
              <a:t>Редакт. стил загл. образец</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10"/>
          </p:nvPr>
        </p:nvSpPr>
        <p:spPr/>
        <p:txBody>
          <a:bodyPr/>
          <a:lstStyle/>
          <a:p>
            <a:fld id="{6DA8329D-B74E-4F94-BC06-4137453238AA}"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4271523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лавие и съдържа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3" name="Content Placeholder 2"/>
          <p:cNvSpPr>
            <a:spLocks noGrp="1"/>
          </p:cNvSpPr>
          <p:nvPr>
            <p:ph idx="1"/>
          </p:nvPr>
        </p:nvSpPr>
        <p:spPr/>
        <p:txBody>
          <a:bodyPr anchor="ct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10"/>
          </p:nvPr>
        </p:nvSpPr>
        <p:spPr/>
        <p:txBody>
          <a:bodyPr/>
          <a:lstStyle/>
          <a:p>
            <a:fld id="{6DA8329D-B74E-4F94-BC06-4137453238AA}"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311800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лавка на секция">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bg-BG" smtClean="0"/>
              <a:t>Редакт. стил загл. образец</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6DA8329D-B74E-4F94-BC06-4137453238AA}"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635407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е съдържани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5" name="Date Placeholder 4"/>
          <p:cNvSpPr>
            <a:spLocks noGrp="1"/>
          </p:cNvSpPr>
          <p:nvPr>
            <p:ph type="dt" sz="half" idx="10"/>
          </p:nvPr>
        </p:nvSpPr>
        <p:spPr/>
        <p:txBody>
          <a:bodyPr/>
          <a:lstStyle/>
          <a:p>
            <a:fld id="{6DA8329D-B74E-4F94-BC06-4137453238AA}" type="datetimeFigureOut">
              <a:rPr lang="bg-BG" smtClean="0"/>
              <a:t>21.05.2023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33460647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bg-BG" smtClean="0"/>
              <a:t>Редакт. стил загл. образец</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7" name="Date Placeholder 6"/>
          <p:cNvSpPr>
            <a:spLocks noGrp="1"/>
          </p:cNvSpPr>
          <p:nvPr>
            <p:ph type="dt" sz="half" idx="10"/>
          </p:nvPr>
        </p:nvSpPr>
        <p:spPr/>
        <p:txBody>
          <a:bodyPr/>
          <a:lstStyle/>
          <a:p>
            <a:fld id="{6DA8329D-B74E-4F94-BC06-4137453238AA}" type="datetimeFigureOut">
              <a:rPr lang="bg-BG" smtClean="0"/>
              <a:t>21.05.2023</a:t>
            </a:fld>
            <a:endParaRPr lang="bg-BG"/>
          </a:p>
        </p:txBody>
      </p:sp>
      <p:sp>
        <p:nvSpPr>
          <p:cNvPr id="8" name="Footer Placeholder 7"/>
          <p:cNvSpPr>
            <a:spLocks noGrp="1"/>
          </p:cNvSpPr>
          <p:nvPr>
            <p:ph type="ftr" sz="quarter" idx="11"/>
          </p:nvPr>
        </p:nvSpPr>
        <p:spPr/>
        <p:txBody>
          <a:bodyPr/>
          <a:lstStyle/>
          <a:p>
            <a:endParaRPr lang="bg-BG"/>
          </a:p>
        </p:txBody>
      </p:sp>
      <p:sp>
        <p:nvSpPr>
          <p:cNvPr id="9" name="Slide Number Placeholder 8"/>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1019027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Само заглав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3" name="Date Placeholder 2"/>
          <p:cNvSpPr>
            <a:spLocks noGrp="1"/>
          </p:cNvSpPr>
          <p:nvPr>
            <p:ph type="dt" sz="half" idx="10"/>
          </p:nvPr>
        </p:nvSpPr>
        <p:spPr/>
        <p:txBody>
          <a:bodyPr/>
          <a:lstStyle/>
          <a:p>
            <a:fld id="{6DA8329D-B74E-4F94-BC06-4137453238AA}" type="datetimeFigureOut">
              <a:rPr lang="bg-BG" smtClean="0"/>
              <a:t>21.05.2023</a:t>
            </a:fld>
            <a:endParaRPr lang="bg-BG"/>
          </a:p>
        </p:txBody>
      </p:sp>
      <p:sp>
        <p:nvSpPr>
          <p:cNvPr id="4" name="Footer Placeholder 3"/>
          <p:cNvSpPr>
            <a:spLocks noGrp="1"/>
          </p:cNvSpPr>
          <p:nvPr>
            <p:ph type="ftr" sz="quarter" idx="11"/>
          </p:nvPr>
        </p:nvSpPr>
        <p:spPr/>
        <p:txBody>
          <a:bodyPr/>
          <a:lstStyle/>
          <a:p>
            <a:endParaRPr lang="bg-BG"/>
          </a:p>
        </p:txBody>
      </p:sp>
      <p:sp>
        <p:nvSpPr>
          <p:cNvPr id="5" name="Slide Number Placeholder 4"/>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2662066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разе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A8329D-B74E-4F94-BC06-4137453238AA}" type="datetimeFigureOut">
              <a:rPr lang="bg-BG" smtClean="0"/>
              <a:t>21.05.2023</a:t>
            </a:fld>
            <a:endParaRPr lang="bg-BG"/>
          </a:p>
        </p:txBody>
      </p:sp>
      <p:sp>
        <p:nvSpPr>
          <p:cNvPr id="3" name="Footer Placeholder 2"/>
          <p:cNvSpPr>
            <a:spLocks noGrp="1"/>
          </p:cNvSpPr>
          <p:nvPr>
            <p:ph type="ftr" sz="quarter" idx="11"/>
          </p:nvPr>
        </p:nvSpPr>
        <p:spPr/>
        <p:txBody>
          <a:bodyPr/>
          <a:lstStyle/>
          <a:p>
            <a:endParaRPr lang="bg-BG"/>
          </a:p>
        </p:txBody>
      </p:sp>
      <p:sp>
        <p:nvSpPr>
          <p:cNvPr id="4" name="Slide Number Placeholder 3"/>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21847800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Съдържание с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bg-BG" smtClean="0"/>
              <a:t>Редакт. стил загл. образец</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bg-BG" smtClean="0"/>
              <a:t>Щракнете, за да редактирате стиловете на текста в образеца</a:t>
            </a:r>
          </a:p>
        </p:txBody>
      </p:sp>
      <p:sp>
        <p:nvSpPr>
          <p:cNvPr id="5" name="Date Placeholder 4"/>
          <p:cNvSpPr>
            <a:spLocks noGrp="1"/>
          </p:cNvSpPr>
          <p:nvPr>
            <p:ph type="dt" sz="half" idx="10"/>
          </p:nvPr>
        </p:nvSpPr>
        <p:spPr/>
        <p:txBody>
          <a:bodyPr/>
          <a:lstStyle/>
          <a:p>
            <a:fld id="{6DA8329D-B74E-4F94-BC06-4137453238AA}" type="datetimeFigureOut">
              <a:rPr lang="bg-BG" smtClean="0"/>
              <a:t>21.05.2023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2465063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Картина с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bg-BG" smtClean="0"/>
              <a:t>Редакт. стил загл. образец</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bg-BG" smtClean="0"/>
              <a:t>Щракнете върху иконата, за да добавите картина</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bg-BG" smtClean="0"/>
              <a:t>Щракнете, за да редактирате стиловете на текста в образеца</a:t>
            </a:r>
          </a:p>
        </p:txBody>
      </p:sp>
      <p:sp>
        <p:nvSpPr>
          <p:cNvPr id="5" name="Date Placeholder 4"/>
          <p:cNvSpPr>
            <a:spLocks noGrp="1"/>
          </p:cNvSpPr>
          <p:nvPr>
            <p:ph type="dt" sz="half" idx="10"/>
          </p:nvPr>
        </p:nvSpPr>
        <p:spPr/>
        <p:txBody>
          <a:bodyPr/>
          <a:lstStyle/>
          <a:p>
            <a:fld id="{6DA8329D-B74E-4F94-BC06-4137453238AA}" type="datetimeFigureOut">
              <a:rPr lang="bg-BG" smtClean="0"/>
              <a:t>21.05.2023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B9DBFB84-A893-4958-92F0-853621B9AC9F}" type="slidenum">
              <a:rPr lang="bg-BG" smtClean="0"/>
              <a:t>‹#›</a:t>
            </a:fld>
            <a:endParaRPr lang="bg-BG"/>
          </a:p>
        </p:txBody>
      </p:sp>
    </p:spTree>
    <p:extLst>
      <p:ext uri="{BB962C8B-B14F-4D97-AF65-F5344CB8AC3E}">
        <p14:creationId xmlns:p14="http://schemas.microsoft.com/office/powerpoint/2010/main" val="254727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bg-BG" smtClean="0"/>
              <a:t>Редакт. стил загл. образец</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6DA8329D-B74E-4F94-BC06-4137453238AA}" type="datetimeFigureOut">
              <a:rPr lang="bg-BG" smtClean="0"/>
              <a:t>21.05.2023</a:t>
            </a:fld>
            <a:endParaRPr lang="bg-BG"/>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bg-BG"/>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B9DBFB84-A893-4958-92F0-853621B9AC9F}" type="slidenum">
              <a:rPr lang="bg-BG" smtClean="0"/>
              <a:t>‹#›</a:t>
            </a:fld>
            <a:endParaRPr lang="bg-BG"/>
          </a:p>
        </p:txBody>
      </p:sp>
    </p:spTree>
    <p:extLst>
      <p:ext uri="{BB962C8B-B14F-4D97-AF65-F5344CB8AC3E}">
        <p14:creationId xmlns:p14="http://schemas.microsoft.com/office/powerpoint/2010/main" val="2869055753"/>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Картина 6"/>
          <p:cNvPicPr>
            <a:picLocks noChangeAspect="1"/>
          </p:cNvPicPr>
          <p:nvPr/>
        </p:nvPicPr>
        <p:blipFill>
          <a:blip r:embed="rId3"/>
          <a:stretch>
            <a:fillRect/>
          </a:stretch>
        </p:blipFill>
        <p:spPr>
          <a:xfrm>
            <a:off x="6023992" y="264550"/>
            <a:ext cx="5542758" cy="4893108"/>
          </a:xfrm>
          <a:prstGeom prst="rect">
            <a:avLst/>
          </a:prstGeom>
        </p:spPr>
      </p:pic>
      <p:sp>
        <p:nvSpPr>
          <p:cNvPr id="8" name="Текстово поле 7">
            <a:extLst>
              <a:ext uri="{FF2B5EF4-FFF2-40B4-BE49-F238E27FC236}">
                <a16:creationId xmlns:a16="http://schemas.microsoft.com/office/drawing/2014/main" xmlns="" id="{52B66409-803E-D561-DC77-FCD69E182E67}"/>
              </a:ext>
            </a:extLst>
          </p:cNvPr>
          <p:cNvSpPr txBox="1"/>
          <p:nvPr/>
        </p:nvSpPr>
        <p:spPr>
          <a:xfrm>
            <a:off x="279224" y="285118"/>
            <a:ext cx="4106995" cy="461665"/>
          </a:xfrm>
          <a:prstGeom prst="rect">
            <a:avLst/>
          </a:prstGeom>
          <a:noFill/>
          <a:effectLst>
            <a:outerShdw blurRad="50800" dist="38100" dir="2700000" algn="tl" rotWithShape="0">
              <a:prstClr val="black">
                <a:alpha val="40000"/>
              </a:prstClr>
            </a:outerShdw>
          </a:effectLst>
        </p:spPr>
        <p:txBody>
          <a:bodyPr wrap="square" rtlCol="0">
            <a:spAutoFit/>
          </a:bodyPr>
          <a:lstStyle/>
          <a:p>
            <a:r>
              <a:rPr lang="bg-BG" sz="2400" dirty="0" smtClean="0"/>
              <a:t>Мирослава Стефанова</a:t>
            </a:r>
            <a:endParaRPr lang="bg-BG" sz="2400" dirty="0"/>
          </a:p>
        </p:txBody>
      </p:sp>
      <p:sp>
        <p:nvSpPr>
          <p:cNvPr id="9" name="Текстово поле 8"/>
          <p:cNvSpPr txBox="1"/>
          <p:nvPr/>
        </p:nvSpPr>
        <p:spPr>
          <a:xfrm>
            <a:off x="286776" y="4016829"/>
            <a:ext cx="6025248" cy="2000548"/>
          </a:xfrm>
          <a:prstGeom prst="rect">
            <a:avLst/>
          </a:prstGeom>
          <a:noFill/>
          <a:effectLst>
            <a:outerShdw blurRad="50800" dist="38100" dir="2700000" algn="tl" rotWithShape="0">
              <a:prstClr val="black">
                <a:alpha val="40000"/>
              </a:prstClr>
            </a:outerShdw>
          </a:effectLst>
        </p:spPr>
        <p:txBody>
          <a:bodyPr wrap="square" rtlCol="0">
            <a:spAutoFit/>
          </a:bodyPr>
          <a:lstStyle/>
          <a:p>
            <a:r>
              <a:rPr lang="bg-BG" sz="2400" b="1" i="1" dirty="0">
                <a:solidFill>
                  <a:schemeClr val="accent1">
                    <a:lumMod val="60000"/>
                    <a:lumOff val="40000"/>
                  </a:schemeClr>
                </a:solidFill>
              </a:rPr>
              <a:t>Тема: </a:t>
            </a:r>
            <a:endParaRPr lang="bg-BG" sz="2400" b="1" i="1" dirty="0" smtClean="0">
              <a:solidFill>
                <a:schemeClr val="accent1">
                  <a:lumMod val="60000"/>
                  <a:lumOff val="40000"/>
                </a:schemeClr>
              </a:solidFill>
            </a:endParaRPr>
          </a:p>
          <a:p>
            <a:pPr lvl="1"/>
            <a:r>
              <a:rPr lang="bg-BG" sz="2000" i="1" dirty="0"/>
              <a:t>Разработване на функционален модул за създаване, редактиране и разглеждане на учебни материали към приложението „електронна библиотека“ от сайта на ПГЕЕ Банско.</a:t>
            </a:r>
            <a:endParaRPr lang="bg-BG" sz="20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Картина 6"/>
          <p:cNvPicPr>
            <a:picLocks noChangeAspect="1"/>
          </p:cNvPicPr>
          <p:nvPr/>
        </p:nvPicPr>
        <p:blipFill>
          <a:blip r:embed="rId3"/>
          <a:stretch>
            <a:fillRect/>
          </a:stretch>
        </p:blipFill>
        <p:spPr>
          <a:xfrm>
            <a:off x="-168696" y="0"/>
            <a:ext cx="5839972" cy="3284984"/>
          </a:xfrm>
          <a:prstGeom prst="rect">
            <a:avLst/>
          </a:prstGeom>
        </p:spPr>
      </p:pic>
      <p:pic>
        <p:nvPicPr>
          <p:cNvPr id="8" name="Картина 7"/>
          <p:cNvPicPr>
            <a:picLocks noChangeAspect="1"/>
          </p:cNvPicPr>
          <p:nvPr/>
        </p:nvPicPr>
        <p:blipFill>
          <a:blip r:embed="rId4"/>
          <a:stretch>
            <a:fillRect/>
          </a:stretch>
        </p:blipFill>
        <p:spPr>
          <a:xfrm>
            <a:off x="4815858" y="0"/>
            <a:ext cx="7376142" cy="4149080"/>
          </a:xfrm>
          <a:prstGeom prst="rect">
            <a:avLst/>
          </a:prstGeom>
        </p:spPr>
      </p:pic>
      <p:pic>
        <p:nvPicPr>
          <p:cNvPr id="9" name="Картина 8"/>
          <p:cNvPicPr>
            <a:picLocks noChangeAspect="1"/>
          </p:cNvPicPr>
          <p:nvPr/>
        </p:nvPicPr>
        <p:blipFill>
          <a:blip r:embed="rId5"/>
          <a:stretch>
            <a:fillRect/>
          </a:stretch>
        </p:blipFill>
        <p:spPr>
          <a:xfrm>
            <a:off x="0" y="2132856"/>
            <a:ext cx="8400256" cy="4725144"/>
          </a:xfrm>
          <a:prstGeom prst="rect">
            <a:avLst/>
          </a:prstGeom>
        </p:spPr>
      </p:pic>
      <p:pic>
        <p:nvPicPr>
          <p:cNvPr id="10" name="Картина 9"/>
          <p:cNvPicPr>
            <a:picLocks noChangeAspect="1"/>
          </p:cNvPicPr>
          <p:nvPr/>
        </p:nvPicPr>
        <p:blipFill>
          <a:blip r:embed="rId6"/>
          <a:stretch>
            <a:fillRect/>
          </a:stretch>
        </p:blipFill>
        <p:spPr>
          <a:xfrm>
            <a:off x="5839970" y="3284984"/>
            <a:ext cx="6352029" cy="3573016"/>
          </a:xfrm>
          <a:prstGeom prst="rect">
            <a:avLst/>
          </a:prstGeom>
        </p:spPr>
      </p:pic>
    </p:spTree>
    <p:extLst>
      <p:ext uri="{BB962C8B-B14F-4D97-AF65-F5344CB8AC3E}">
        <p14:creationId xmlns:p14="http://schemas.microsoft.com/office/powerpoint/2010/main" val="12305684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Картина 6"/>
          <p:cNvPicPr>
            <a:picLocks noChangeAspect="1"/>
          </p:cNvPicPr>
          <p:nvPr/>
        </p:nvPicPr>
        <p:blipFill>
          <a:blip r:embed="rId3"/>
          <a:stretch>
            <a:fillRect/>
          </a:stretch>
        </p:blipFill>
        <p:spPr>
          <a:xfrm>
            <a:off x="335360" y="1844824"/>
            <a:ext cx="5542758" cy="4893108"/>
          </a:xfrm>
          <a:prstGeom prst="rect">
            <a:avLst/>
          </a:prstGeom>
        </p:spPr>
      </p:pic>
      <p:sp>
        <p:nvSpPr>
          <p:cNvPr id="9" name="Текстово поле 8"/>
          <p:cNvSpPr txBox="1"/>
          <p:nvPr/>
        </p:nvSpPr>
        <p:spPr>
          <a:xfrm>
            <a:off x="839416" y="404664"/>
            <a:ext cx="11065808" cy="1015663"/>
          </a:xfrm>
          <a:prstGeom prst="rect">
            <a:avLst/>
          </a:prstGeom>
          <a:noFill/>
          <a:effectLst>
            <a:outerShdw blurRad="50800" dist="38100" dir="2700000" algn="tl" rotWithShape="0">
              <a:prstClr val="black">
                <a:alpha val="40000"/>
              </a:prstClr>
            </a:outerShdw>
          </a:effectLst>
        </p:spPr>
        <p:txBody>
          <a:bodyPr wrap="square" rtlCol="0">
            <a:spAutoFit/>
          </a:bodyPr>
          <a:lstStyle/>
          <a:p>
            <a:r>
              <a:rPr lang="bg-BG" sz="6000" b="1" i="1" dirty="0" smtClean="0">
                <a:solidFill>
                  <a:schemeClr val="accent1">
                    <a:lumMod val="60000"/>
                    <a:lumOff val="40000"/>
                  </a:schemeClr>
                </a:solidFill>
              </a:rPr>
              <a:t>Благодаря за вниманието!</a:t>
            </a:r>
            <a:endParaRPr lang="bg-BG" sz="6000" b="1" i="1" dirty="0" smtClean="0">
              <a:solidFill>
                <a:schemeClr val="accent1">
                  <a:lumMod val="60000"/>
                  <a:lumOff val="40000"/>
                </a:schemeClr>
              </a:solidFill>
            </a:endParaRPr>
          </a:p>
        </p:txBody>
      </p:sp>
    </p:spTree>
    <p:extLst>
      <p:ext uri="{BB962C8B-B14F-4D97-AF65-F5344CB8AC3E}">
        <p14:creationId xmlns:p14="http://schemas.microsoft.com/office/powerpoint/2010/main" val="24325760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Картина 2"/>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936307953"/>
      </p:ext>
    </p:extLst>
  </p:cSld>
  <p:clrMapOvr>
    <a:masterClrMapping/>
  </p:clrMapOvr>
  <mc:AlternateContent xmlns:mc="http://schemas.openxmlformats.org/markup-compatibility/2006" xmlns:p14="http://schemas.microsoft.com/office/powerpoint/2010/main">
    <mc:Choice Requires="p14">
      <p:transition spd="slow" p14:dur="3000">
        <p:random/>
      </p:transition>
    </mc:Choice>
    <mc:Fallback xmlns="">
      <p:transition spd="slow">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Картина 4"/>
          <p:cNvPicPr>
            <a:picLocks noChangeAspect="1"/>
          </p:cNvPicPr>
          <p:nvPr/>
        </p:nvPicPr>
        <p:blipFill>
          <a:blip r:embed="rId3"/>
          <a:stretch>
            <a:fillRect/>
          </a:stretch>
        </p:blipFill>
        <p:spPr>
          <a:xfrm>
            <a:off x="2423592" y="2996952"/>
            <a:ext cx="6864085" cy="3861048"/>
          </a:xfrm>
          <a:prstGeom prst="rect">
            <a:avLst/>
          </a:prstGeom>
        </p:spPr>
      </p:pic>
      <p:pic>
        <p:nvPicPr>
          <p:cNvPr id="6" name="Картина 5"/>
          <p:cNvPicPr>
            <a:picLocks noChangeAspect="1"/>
          </p:cNvPicPr>
          <p:nvPr/>
        </p:nvPicPr>
        <p:blipFill>
          <a:blip r:embed="rId4"/>
          <a:stretch>
            <a:fillRect/>
          </a:stretch>
        </p:blipFill>
        <p:spPr>
          <a:xfrm>
            <a:off x="8112224" y="1450376"/>
            <a:ext cx="3907875" cy="1518036"/>
          </a:xfrm>
          <a:prstGeom prst="rect">
            <a:avLst/>
          </a:prstGeom>
        </p:spPr>
      </p:pic>
      <p:pic>
        <p:nvPicPr>
          <p:cNvPr id="7" name="Картина 6"/>
          <p:cNvPicPr>
            <a:picLocks noChangeAspect="1"/>
          </p:cNvPicPr>
          <p:nvPr/>
        </p:nvPicPr>
        <p:blipFill>
          <a:blip r:embed="rId5"/>
          <a:stretch>
            <a:fillRect/>
          </a:stretch>
        </p:blipFill>
        <p:spPr>
          <a:xfrm>
            <a:off x="2931637" y="0"/>
            <a:ext cx="5882079" cy="1628800"/>
          </a:xfrm>
          <a:prstGeom prst="rect">
            <a:avLst/>
          </a:prstGeom>
          <a:effectLst>
            <a:outerShdw blurRad="50800" dist="38100" dir="2700000" algn="tl" rotWithShape="0">
              <a:prstClr val="black">
                <a:alpha val="40000"/>
              </a:prstClr>
            </a:outerShdw>
          </a:effectLst>
        </p:spPr>
      </p:pic>
      <p:pic>
        <p:nvPicPr>
          <p:cNvPr id="8" name="Картина 7"/>
          <p:cNvPicPr>
            <a:picLocks noChangeAspect="1"/>
          </p:cNvPicPr>
          <p:nvPr/>
        </p:nvPicPr>
        <p:blipFill>
          <a:blip r:embed="rId6"/>
          <a:stretch>
            <a:fillRect/>
          </a:stretch>
        </p:blipFill>
        <p:spPr>
          <a:xfrm>
            <a:off x="199215" y="1628800"/>
            <a:ext cx="3575720" cy="1245542"/>
          </a:xfrm>
          <a:prstGeom prst="rect">
            <a:avLst/>
          </a:prstGeom>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Картина 4"/>
          <p:cNvPicPr>
            <a:picLocks noChangeAspect="1"/>
          </p:cNvPicPr>
          <p:nvPr/>
        </p:nvPicPr>
        <p:blipFill>
          <a:blip r:embed="rId3"/>
          <a:stretch>
            <a:fillRect/>
          </a:stretch>
        </p:blipFill>
        <p:spPr>
          <a:xfrm>
            <a:off x="0" y="0"/>
            <a:ext cx="12192000" cy="6860032"/>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Картина 6"/>
          <p:cNvPicPr>
            <a:picLocks noChangeAspect="1"/>
          </p:cNvPicPr>
          <p:nvPr/>
        </p:nvPicPr>
        <p:blipFill>
          <a:blip r:embed="rId3"/>
          <a:stretch>
            <a:fillRect/>
          </a:stretch>
        </p:blipFill>
        <p:spPr>
          <a:xfrm>
            <a:off x="263352" y="260649"/>
            <a:ext cx="6528725" cy="3672408"/>
          </a:xfrm>
          <a:prstGeom prst="rect">
            <a:avLst/>
          </a:prstGeom>
          <a:effectLst>
            <a:softEdge rad="127000"/>
          </a:effectLst>
        </p:spPr>
      </p:pic>
      <p:pic>
        <p:nvPicPr>
          <p:cNvPr id="5" name="Картина 4"/>
          <p:cNvPicPr>
            <a:picLocks noChangeAspect="1"/>
          </p:cNvPicPr>
          <p:nvPr/>
        </p:nvPicPr>
        <p:blipFill>
          <a:blip r:embed="rId4"/>
          <a:stretch>
            <a:fillRect/>
          </a:stretch>
        </p:blipFill>
        <p:spPr>
          <a:xfrm>
            <a:off x="4439816" y="3429000"/>
            <a:ext cx="7477125" cy="3152775"/>
          </a:xfrm>
          <a:prstGeom prst="rect">
            <a:avLst/>
          </a:prstGeom>
          <a:effectLst>
            <a:softEdge rad="127000"/>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Картина 5"/>
          <p:cNvPicPr>
            <a:picLocks noChangeAspect="1"/>
          </p:cNvPicPr>
          <p:nvPr/>
        </p:nvPicPr>
        <p:blipFill>
          <a:blip r:embed="rId3"/>
          <a:stretch>
            <a:fillRect/>
          </a:stretch>
        </p:blipFill>
        <p:spPr>
          <a:xfrm>
            <a:off x="0" y="0"/>
            <a:ext cx="12192000" cy="7198983"/>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Картина 6"/>
          <p:cNvPicPr>
            <a:picLocks noChangeAspect="1"/>
          </p:cNvPicPr>
          <p:nvPr/>
        </p:nvPicPr>
        <p:blipFill>
          <a:blip r:embed="rId3"/>
          <a:stretch>
            <a:fillRect/>
          </a:stretch>
        </p:blipFill>
        <p:spPr>
          <a:xfrm>
            <a:off x="191344" y="188640"/>
            <a:ext cx="6272697" cy="3528392"/>
          </a:xfrm>
          <a:prstGeom prst="rect">
            <a:avLst/>
          </a:prstGeom>
        </p:spPr>
      </p:pic>
      <p:pic>
        <p:nvPicPr>
          <p:cNvPr id="6" name="Картина 5"/>
          <p:cNvPicPr>
            <a:picLocks noChangeAspect="1"/>
          </p:cNvPicPr>
          <p:nvPr/>
        </p:nvPicPr>
        <p:blipFill>
          <a:blip r:embed="rId4"/>
          <a:stretch>
            <a:fillRect/>
          </a:stretch>
        </p:blipFill>
        <p:spPr>
          <a:xfrm>
            <a:off x="2855640" y="1556792"/>
            <a:ext cx="6864691" cy="3859102"/>
          </a:xfrm>
          <a:prstGeom prst="rect">
            <a:avLst/>
          </a:prstGeom>
        </p:spPr>
      </p:pic>
      <p:pic>
        <p:nvPicPr>
          <p:cNvPr id="8" name="Картина 7"/>
          <p:cNvPicPr>
            <a:picLocks noChangeAspect="1"/>
          </p:cNvPicPr>
          <p:nvPr/>
        </p:nvPicPr>
        <p:blipFill>
          <a:blip r:embed="rId5"/>
          <a:stretch>
            <a:fillRect/>
          </a:stretch>
        </p:blipFill>
        <p:spPr>
          <a:xfrm>
            <a:off x="5879976" y="3212976"/>
            <a:ext cx="6127011" cy="3444539"/>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Картина 1"/>
          <p:cNvPicPr>
            <a:picLocks noChangeAspect="1"/>
          </p:cNvPicPr>
          <p:nvPr/>
        </p:nvPicPr>
        <p:blipFill>
          <a:blip r:embed="rId3"/>
          <a:stretch>
            <a:fillRect/>
          </a:stretch>
        </p:blipFill>
        <p:spPr>
          <a:xfrm>
            <a:off x="0" y="-11141"/>
            <a:ext cx="12206874" cy="6869142"/>
          </a:xfrm>
          <a:prstGeom prst="rect">
            <a:avLst/>
          </a:prstGeom>
        </p:spPr>
      </p:pic>
      <p:pic>
        <p:nvPicPr>
          <p:cNvPr id="3" name="Картина 2"/>
          <p:cNvPicPr>
            <a:picLocks noChangeAspect="1"/>
          </p:cNvPicPr>
          <p:nvPr/>
        </p:nvPicPr>
        <p:blipFill>
          <a:blip r:embed="rId4"/>
          <a:stretch>
            <a:fillRect/>
          </a:stretch>
        </p:blipFill>
        <p:spPr>
          <a:xfrm>
            <a:off x="7442792" y="1844825"/>
            <a:ext cx="3981800" cy="2088232"/>
          </a:xfrm>
          <a:prstGeom prst="rect">
            <a:avLst/>
          </a:prstGeom>
        </p:spPr>
      </p:pic>
    </p:spTree>
    <p:extLst>
      <p:ext uri="{BB962C8B-B14F-4D97-AF65-F5344CB8AC3E}">
        <p14:creationId xmlns:p14="http://schemas.microsoft.com/office/powerpoint/2010/main" val="35387157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Картина 6"/>
          <p:cNvPicPr>
            <a:picLocks noChangeAspect="1"/>
          </p:cNvPicPr>
          <p:nvPr/>
        </p:nvPicPr>
        <p:blipFill>
          <a:blip r:embed="rId3"/>
          <a:stretch>
            <a:fillRect/>
          </a:stretch>
        </p:blipFill>
        <p:spPr>
          <a:xfrm>
            <a:off x="191344" y="188640"/>
            <a:ext cx="6272697" cy="3528392"/>
          </a:xfrm>
          <a:prstGeom prst="rect">
            <a:avLst/>
          </a:prstGeom>
        </p:spPr>
      </p:pic>
      <p:pic>
        <p:nvPicPr>
          <p:cNvPr id="6" name="Картина 5"/>
          <p:cNvPicPr>
            <a:picLocks noChangeAspect="1"/>
          </p:cNvPicPr>
          <p:nvPr/>
        </p:nvPicPr>
        <p:blipFill>
          <a:blip r:embed="rId4"/>
          <a:stretch>
            <a:fillRect/>
          </a:stretch>
        </p:blipFill>
        <p:spPr>
          <a:xfrm>
            <a:off x="2855640" y="1556792"/>
            <a:ext cx="6864691" cy="3859102"/>
          </a:xfrm>
          <a:prstGeom prst="rect">
            <a:avLst/>
          </a:prstGeom>
        </p:spPr>
      </p:pic>
      <p:pic>
        <p:nvPicPr>
          <p:cNvPr id="8" name="Картина 7"/>
          <p:cNvPicPr>
            <a:picLocks noChangeAspect="1"/>
          </p:cNvPicPr>
          <p:nvPr/>
        </p:nvPicPr>
        <p:blipFill>
          <a:blip r:embed="rId5"/>
          <a:stretch>
            <a:fillRect/>
          </a:stretch>
        </p:blipFill>
        <p:spPr>
          <a:xfrm>
            <a:off x="5879976" y="3212976"/>
            <a:ext cx="6127011" cy="3444539"/>
          </a:xfrm>
          <a:prstGeom prst="rect">
            <a:avLst/>
          </a:prstGeom>
        </p:spPr>
      </p:pic>
    </p:spTree>
    <p:extLst>
      <p:ext uri="{BB962C8B-B14F-4D97-AF65-F5344CB8AC3E}">
        <p14:creationId xmlns:p14="http://schemas.microsoft.com/office/powerpoint/2010/main" val="816919532"/>
      </p:ext>
    </p:extLst>
  </p:cSld>
  <p:clrMapOvr>
    <a:masterClrMapping/>
  </p:clrMapOvr>
  <p:timing>
    <p:tnLst>
      <p:par>
        <p:cTn id="1" dur="indefinite" restart="never" nodeType="tmRoot"/>
      </p:par>
    </p:tnLst>
  </p:timing>
</p:sld>
</file>

<file path=ppt/theme/theme1.xml><?xml version="1.0" encoding="utf-8"?>
<a:theme xmlns:a="http://schemas.openxmlformats.org/drawingml/2006/main" name="Сегмент">
  <a:themeElements>
    <a:clrScheme name="Сегмент">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Сегмент">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Сегмент">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тема">
  <a:themeElements>
    <a:clrScheme name="О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О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О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Slice</Template>
  <TotalTime>74</TotalTime>
  <Words>548</Words>
  <Application>Microsoft Office PowerPoint</Application>
  <PresentationFormat>Широк екран</PresentationFormat>
  <Paragraphs>32</Paragraphs>
  <Slides>11</Slides>
  <Notes>11</Notes>
  <HiddenSlides>0</HiddenSlides>
  <MMClips>0</MMClips>
  <ScaleCrop>false</ScaleCrop>
  <HeadingPairs>
    <vt:vector size="6" baseType="variant">
      <vt:variant>
        <vt:lpstr>Използвани шрифтове</vt:lpstr>
      </vt:variant>
      <vt:variant>
        <vt:i4>3</vt:i4>
      </vt:variant>
      <vt:variant>
        <vt:lpstr>Тема</vt:lpstr>
      </vt:variant>
      <vt:variant>
        <vt:i4>1</vt:i4>
      </vt:variant>
      <vt:variant>
        <vt:lpstr>Заглавия на слайдовете</vt:lpstr>
      </vt:variant>
      <vt:variant>
        <vt:i4>11</vt:i4>
      </vt:variant>
    </vt:vector>
  </HeadingPairs>
  <TitlesOfParts>
    <vt:vector size="15" baseType="lpstr">
      <vt:lpstr>Calibri</vt:lpstr>
      <vt:lpstr>Century Gothic</vt:lpstr>
      <vt:lpstr>Wingdings 3</vt:lpstr>
      <vt:lpstr>Сегмент</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Разработване на функционален модул за създаване, редактиране и разглеждане на учебни материали към приложението “Електронна библиотека” от сайта на ПГЕЕ Банско</dc:title>
  <dc:creator>Windows User</dc:creator>
  <cp:lastModifiedBy>Акаунт в Microsoft</cp:lastModifiedBy>
  <cp:revision>10</cp:revision>
  <dcterms:created xsi:type="dcterms:W3CDTF">2023-05-20T11:28:03Z</dcterms:created>
  <dcterms:modified xsi:type="dcterms:W3CDTF">2023-05-21T15:52:14Z</dcterms:modified>
</cp:coreProperties>
</file>

<file path=docProps/thumbnail.jpeg>
</file>